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93" r:id="rId2"/>
    <p:sldId id="258" r:id="rId3"/>
    <p:sldId id="259" r:id="rId4"/>
    <p:sldId id="260" r:id="rId5"/>
    <p:sldId id="267" r:id="rId6"/>
    <p:sldId id="265" r:id="rId7"/>
    <p:sldId id="269" r:id="rId8"/>
    <p:sldId id="274" r:id="rId9"/>
    <p:sldId id="271" r:id="rId10"/>
    <p:sldId id="272" r:id="rId11"/>
    <p:sldId id="273" r:id="rId12"/>
    <p:sldId id="279" r:id="rId13"/>
    <p:sldId id="296" r:id="rId14"/>
    <p:sldId id="297" r:id="rId15"/>
    <p:sldId id="276" r:id="rId16"/>
    <p:sldId id="277" r:id="rId17"/>
    <p:sldId id="278" r:id="rId18"/>
    <p:sldId id="283" r:id="rId19"/>
    <p:sldId id="295" r:id="rId20"/>
    <p:sldId id="292" r:id="rId21"/>
    <p:sldId id="286" r:id="rId22"/>
    <p:sldId id="287" r:id="rId23"/>
    <p:sldId id="288" r:id="rId24"/>
    <p:sldId id="289" r:id="rId25"/>
    <p:sldId id="294" r:id="rId2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324C"/>
    <a:srgbClr val="EB8D31"/>
    <a:srgbClr val="7DA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88776" autoAdjust="0"/>
  </p:normalViewPr>
  <p:slideViewPr>
    <p:cSldViewPr snapToGrid="0" snapToObjects="1">
      <p:cViewPr varScale="1">
        <p:scale>
          <a:sx n="63" d="100"/>
          <a:sy n="63" d="100"/>
        </p:scale>
        <p:origin x="7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4F3A7-7041-4C1E-A96A-FDE90D2F47DB}" type="datetimeFigureOut">
              <a:rPr lang="de-DE" smtClean="0"/>
              <a:t>18.05.2016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52D1-379A-48EC-A6C9-42D047A5A20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1392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52D1-379A-48EC-A6C9-42D047A5A209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1648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752D1-379A-48EC-A6C9-42D047A5A20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477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Unter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914400" y="3437477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5867" b="1" cap="all">
                <a:solidFill>
                  <a:srgbClr val="0B324C"/>
                </a:solidFill>
                <a:latin typeface="+mn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"/>
          </p:nvPr>
        </p:nvSpPr>
        <p:spPr>
          <a:xfrm>
            <a:off x="914400" y="1975389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cxnSp>
        <p:nvCxnSpPr>
          <p:cNvPr id="4" name="Gerade Verbindung 22"/>
          <p:cNvCxnSpPr>
            <a:cxnSpLocks noChangeShapeType="1"/>
          </p:cNvCxnSpPr>
          <p:nvPr/>
        </p:nvCxnSpPr>
        <p:spPr bwMode="auto">
          <a:xfrm>
            <a:off x="-27517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5021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914400" y="2630413"/>
            <a:ext cx="10363200" cy="1600200"/>
          </a:xfrm>
          <a:prstGeom prst="rect">
            <a:avLst/>
          </a:prstGeom>
        </p:spPr>
        <p:txBody>
          <a:bodyPr/>
          <a:lstStyle>
            <a:lvl1pPr algn="l">
              <a:defRPr sz="5333" b="1" cap="all" baseline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cxnSp>
        <p:nvCxnSpPr>
          <p:cNvPr id="3" name="Gerade Verbindung 22"/>
          <p:cNvCxnSpPr>
            <a:cxnSpLocks noChangeShapeType="1"/>
          </p:cNvCxnSpPr>
          <p:nvPr/>
        </p:nvCxnSpPr>
        <p:spPr bwMode="auto">
          <a:xfrm>
            <a:off x="-27517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54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1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72563" y="1149141"/>
            <a:ext cx="11246875" cy="685800"/>
          </a:xfrm>
          <a:prstGeom prst="rect">
            <a:avLst/>
          </a:prstGeom>
        </p:spPr>
        <p:txBody>
          <a:bodyPr/>
          <a:lstStyle>
            <a:lvl1pPr algn="l">
              <a:defRPr sz="3200" b="1" cap="all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72563" y="1830707"/>
            <a:ext cx="11246875" cy="4392128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charset="2"/>
              <a:buChar char="§"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>
              <a:defRPr sz="2933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2pPr>
            <a:lvl3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4" name="Gerade Verbindung 22"/>
          <p:cNvCxnSpPr>
            <a:cxnSpLocks noChangeShapeType="1"/>
          </p:cNvCxnSpPr>
          <p:nvPr/>
        </p:nvCxnSpPr>
        <p:spPr bwMode="auto">
          <a:xfrm>
            <a:off x="0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957438" y="6448635"/>
            <a:ext cx="7620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5BA8333-D39B-5D4B-91E2-AA996D80D8D1}" type="slidenum">
              <a:rPr lang="de-DE" altLang="de-DE" sz="1100" smtClean="0">
                <a:solidFill>
                  <a:srgbClr val="000000"/>
                </a:solidFill>
                <a:latin typeface="Calibri"/>
                <a:ea typeface="Cambria" charset="0"/>
                <a:cs typeface="Cambria" charset="0"/>
              </a:rPr>
              <a:pPr algn="r"/>
              <a:t>‹Nr.›</a:t>
            </a:fld>
            <a:endParaRPr lang="de-DE" altLang="de-DE" sz="1100" dirty="0">
              <a:solidFill>
                <a:srgbClr val="000000"/>
              </a:solidFill>
              <a:latin typeface="Calibri"/>
              <a:ea typeface="Cambria" charset="0"/>
              <a:cs typeface="Cambria" charset="0"/>
            </a:endParaRP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72563" y="6281245"/>
            <a:ext cx="10477664" cy="504056"/>
          </a:xfrm>
          <a:prstGeom prst="rect">
            <a:avLst/>
          </a:prstGeom>
        </p:spPr>
        <p:txBody>
          <a:bodyPr anchor="ctr"/>
          <a:lstStyle>
            <a:lvl1pPr marL="0" marR="0" indent="0" algn="l" defTabSz="10900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SzPct val="65000"/>
              <a:buFont typeface="Wingdings" charset="0"/>
              <a:buNone/>
              <a:tabLst/>
              <a:defRPr sz="16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086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2"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72563" y="1149141"/>
            <a:ext cx="11246875" cy="685800"/>
          </a:xfrm>
          <a:prstGeom prst="rect">
            <a:avLst/>
          </a:prstGeom>
        </p:spPr>
        <p:txBody>
          <a:bodyPr/>
          <a:lstStyle>
            <a:lvl1pPr algn="l">
              <a:defRPr sz="3200" b="1" cap="all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472563" y="2661160"/>
            <a:ext cx="11246875" cy="3561675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charset="2"/>
              <a:buChar char="§"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>
              <a:defRPr sz="2933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2pPr>
            <a:lvl3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4" name="Gerade Verbindung 22"/>
          <p:cNvCxnSpPr>
            <a:cxnSpLocks noChangeShapeType="1"/>
          </p:cNvCxnSpPr>
          <p:nvPr/>
        </p:nvCxnSpPr>
        <p:spPr bwMode="auto">
          <a:xfrm>
            <a:off x="0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957438" y="6448635"/>
            <a:ext cx="7620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5BA8333-D39B-5D4B-91E2-AA996D80D8D1}" type="slidenum">
              <a:rPr lang="de-DE" altLang="de-DE" sz="1100" smtClean="0">
                <a:solidFill>
                  <a:srgbClr val="000000"/>
                </a:solidFill>
                <a:latin typeface="Calibri"/>
                <a:ea typeface="Cambria" charset="0"/>
                <a:cs typeface="Cambria" charset="0"/>
              </a:rPr>
              <a:pPr algn="r"/>
              <a:t>‹Nr.›</a:t>
            </a:fld>
            <a:endParaRPr lang="de-DE" altLang="de-DE" sz="1100" dirty="0">
              <a:solidFill>
                <a:srgbClr val="000000"/>
              </a:solidFill>
              <a:latin typeface="Calibri"/>
              <a:ea typeface="Cambria" charset="0"/>
              <a:cs typeface="Cambria" charset="0"/>
            </a:endParaRP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72563" y="6281245"/>
            <a:ext cx="10477664" cy="504056"/>
          </a:xfrm>
          <a:prstGeom prst="rect">
            <a:avLst/>
          </a:prstGeom>
        </p:spPr>
        <p:txBody>
          <a:bodyPr anchor="ctr"/>
          <a:lstStyle>
            <a:lvl1pPr marL="0" marR="0" indent="0" algn="l" defTabSz="10900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SzPct val="65000"/>
              <a:buFont typeface="Wingdings" charset="0"/>
              <a:buNone/>
              <a:tabLst/>
              <a:defRPr sz="16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9" name="Textplatzhalter 2"/>
          <p:cNvSpPr>
            <a:spLocks noGrp="1"/>
          </p:cNvSpPr>
          <p:nvPr>
            <p:ph type="body" idx="10"/>
          </p:nvPr>
        </p:nvSpPr>
        <p:spPr>
          <a:xfrm>
            <a:off x="472563" y="1834941"/>
            <a:ext cx="11246875" cy="8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 b="1">
                <a:solidFill>
                  <a:srgbClr val="0B324C"/>
                </a:solidFill>
                <a:latin typeface="+mn-lt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1"/>
          </p:nvPr>
        </p:nvSpPr>
        <p:spPr>
          <a:xfrm>
            <a:off x="456375" y="1846668"/>
            <a:ext cx="5447208" cy="4391157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charset="2"/>
              <a:buChar char="§"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>
              <a:defRPr sz="2933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2pPr>
            <a:lvl3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2"/>
          </p:nvPr>
        </p:nvSpPr>
        <p:spPr>
          <a:xfrm>
            <a:off x="6294193" y="1846668"/>
            <a:ext cx="5448000" cy="4391157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charset="2"/>
              <a:buChar char="§"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>
              <a:defRPr sz="2933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2pPr>
            <a:lvl3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cxnSp>
        <p:nvCxnSpPr>
          <p:cNvPr id="5" name="Gerade Verbindung 22"/>
          <p:cNvCxnSpPr>
            <a:cxnSpLocks noChangeShapeType="1"/>
          </p:cNvCxnSpPr>
          <p:nvPr/>
        </p:nvCxnSpPr>
        <p:spPr bwMode="auto">
          <a:xfrm>
            <a:off x="0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957438" y="6448635"/>
            <a:ext cx="7620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5BA8333-D39B-5D4B-91E2-AA996D80D8D1}" type="slidenum">
              <a:rPr lang="de-DE" altLang="de-DE" sz="1100" smtClean="0">
                <a:solidFill>
                  <a:srgbClr val="000000"/>
                </a:solidFill>
                <a:latin typeface="Calibri"/>
                <a:ea typeface="Cambria" charset="0"/>
                <a:cs typeface="Cambria" charset="0"/>
              </a:rPr>
              <a:pPr algn="r"/>
              <a:t>‹Nr.›</a:t>
            </a:fld>
            <a:endParaRPr lang="de-DE" altLang="de-DE" sz="1100" dirty="0">
              <a:solidFill>
                <a:srgbClr val="000000"/>
              </a:solidFill>
              <a:latin typeface="Calibri"/>
              <a:ea typeface="Cambria" charset="0"/>
              <a:cs typeface="Cambria" charset="0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453844" y="1149141"/>
            <a:ext cx="11288349" cy="685800"/>
          </a:xfrm>
          <a:prstGeom prst="rect">
            <a:avLst/>
          </a:prstGeom>
        </p:spPr>
        <p:txBody>
          <a:bodyPr/>
          <a:lstStyle>
            <a:lvl1pPr algn="l">
              <a:defRPr sz="3200" b="1" cap="all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2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453844" y="6281245"/>
            <a:ext cx="10496383" cy="504056"/>
          </a:xfrm>
          <a:prstGeom prst="rect">
            <a:avLst/>
          </a:prstGeom>
        </p:spPr>
        <p:txBody>
          <a:bodyPr anchor="ctr"/>
          <a:lstStyle>
            <a:lvl1pPr marL="0" marR="0" indent="0" algn="l" defTabSz="10900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SzPct val="65000"/>
              <a:buFont typeface="Wingdings" charset="0"/>
              <a:buNone/>
              <a:tabLst/>
              <a:defRPr sz="16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5496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2"/>
          <p:cNvSpPr>
            <a:spLocks noGrp="1"/>
          </p:cNvSpPr>
          <p:nvPr>
            <p:ph type="body" idx="1"/>
          </p:nvPr>
        </p:nvSpPr>
        <p:spPr>
          <a:xfrm>
            <a:off x="453844" y="1833968"/>
            <a:ext cx="5386917" cy="8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rgbClr val="0B324C"/>
                </a:solidFill>
                <a:latin typeface="+mn-lt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2"/>
          </p:nvPr>
        </p:nvSpPr>
        <p:spPr>
          <a:xfrm>
            <a:off x="453844" y="2660184"/>
            <a:ext cx="5386917" cy="3577641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charset="2"/>
              <a:buChar char="§"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>
              <a:defRPr sz="2933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2pPr>
            <a:lvl3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95415" y="1833968"/>
            <a:ext cx="5446779" cy="826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rgbClr val="0B324C"/>
                </a:solidFill>
                <a:latin typeface="+mn-lt"/>
                <a:cs typeface="Arial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13" name="Inhaltsplatzhalter 5"/>
          <p:cNvSpPr>
            <a:spLocks noGrp="1"/>
          </p:cNvSpPr>
          <p:nvPr>
            <p:ph sz="quarter" idx="4"/>
          </p:nvPr>
        </p:nvSpPr>
        <p:spPr>
          <a:xfrm>
            <a:off x="6295415" y="2660184"/>
            <a:ext cx="5446779" cy="3577641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charset="2"/>
              <a:buChar char="§"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>
              <a:defRPr sz="2933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2pPr>
            <a:lvl3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3pPr>
            <a:lvl4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4pPr>
            <a:lvl5pPr>
              <a:defRPr sz="24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3844" y="1149141"/>
            <a:ext cx="11288349" cy="685800"/>
          </a:xfrm>
          <a:prstGeom prst="rect">
            <a:avLst/>
          </a:prstGeom>
        </p:spPr>
        <p:txBody>
          <a:bodyPr/>
          <a:lstStyle>
            <a:lvl1pPr algn="l">
              <a:defRPr sz="3200" b="1" cap="all" baseline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cxnSp>
        <p:nvCxnSpPr>
          <p:cNvPr id="8" name="Gerade Verbindung 22"/>
          <p:cNvCxnSpPr>
            <a:cxnSpLocks noChangeShapeType="1"/>
          </p:cNvCxnSpPr>
          <p:nvPr/>
        </p:nvCxnSpPr>
        <p:spPr bwMode="auto">
          <a:xfrm>
            <a:off x="0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0957438" y="6448635"/>
            <a:ext cx="7620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5BA8333-D39B-5D4B-91E2-AA996D80D8D1}" type="slidenum">
              <a:rPr lang="de-DE" altLang="de-DE" sz="1100" smtClean="0">
                <a:solidFill>
                  <a:srgbClr val="000000"/>
                </a:solidFill>
                <a:latin typeface="Calibri"/>
                <a:ea typeface="Cambria" charset="0"/>
                <a:cs typeface="Cambria" charset="0"/>
              </a:rPr>
              <a:pPr algn="r"/>
              <a:t>‹Nr.›</a:t>
            </a:fld>
            <a:endParaRPr lang="de-DE" altLang="de-DE" sz="1100" dirty="0">
              <a:solidFill>
                <a:srgbClr val="000000"/>
              </a:solidFill>
              <a:latin typeface="Calibri"/>
              <a:ea typeface="Cambria" charset="0"/>
              <a:cs typeface="Cambria" charset="0"/>
            </a:endParaRPr>
          </a:p>
        </p:txBody>
      </p:sp>
      <p:sp>
        <p:nvSpPr>
          <p:cNvPr id="14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453844" y="6281245"/>
            <a:ext cx="10496383" cy="504056"/>
          </a:xfrm>
          <a:prstGeom prst="rect">
            <a:avLst/>
          </a:prstGeom>
        </p:spPr>
        <p:txBody>
          <a:bodyPr anchor="ctr"/>
          <a:lstStyle>
            <a:lvl1pPr marL="0" marR="0" indent="0" algn="l" defTabSz="10900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SzPct val="65000"/>
              <a:buFont typeface="Wingdings" charset="0"/>
              <a:buNone/>
              <a:tabLst/>
              <a:defRPr sz="16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2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466714" y="1157793"/>
            <a:ext cx="4011084" cy="998587"/>
          </a:xfrm>
          <a:prstGeom prst="rect">
            <a:avLst/>
          </a:prstGeom>
        </p:spPr>
        <p:txBody>
          <a:bodyPr anchor="t"/>
          <a:lstStyle>
            <a:lvl1pPr algn="l">
              <a:defRPr sz="2667" b="1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623835" y="1157792"/>
            <a:ext cx="7126485" cy="5091275"/>
          </a:xfrm>
          <a:prstGeom prst="rect">
            <a:avLst/>
          </a:prstGeom>
        </p:spPr>
        <p:txBody>
          <a:bodyPr/>
          <a:lstStyle>
            <a:lvl1pPr marL="457189" indent="-457189">
              <a:buFont typeface="Wingdings" charset="2"/>
              <a:buChar char="§"/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>
              <a:defRPr sz="2933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2pPr>
            <a:lvl3pPr>
              <a:defRPr sz="3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3pPr>
            <a:lvl4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4pPr>
            <a:lvl5pPr>
              <a:defRPr sz="26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/>
          </p:nvPr>
        </p:nvSpPr>
        <p:spPr>
          <a:xfrm>
            <a:off x="466714" y="2156380"/>
            <a:ext cx="4011084" cy="40926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0B324C"/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10957438" y="6448635"/>
            <a:ext cx="7620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5BA8333-D39B-5D4B-91E2-AA996D80D8D1}" type="slidenum">
              <a:rPr lang="de-DE" altLang="de-DE" sz="1100" smtClean="0">
                <a:solidFill>
                  <a:srgbClr val="000000"/>
                </a:solidFill>
                <a:latin typeface="Calibri"/>
                <a:ea typeface="Cambria" charset="0"/>
                <a:cs typeface="Cambria" charset="0"/>
              </a:rPr>
              <a:pPr algn="r"/>
              <a:t>‹Nr.›</a:t>
            </a:fld>
            <a:endParaRPr lang="de-DE" altLang="de-DE" sz="1100" dirty="0">
              <a:solidFill>
                <a:srgbClr val="000000"/>
              </a:solidFill>
              <a:latin typeface="Calibri"/>
              <a:ea typeface="Cambria" charset="0"/>
              <a:cs typeface="Cambria" charset="0"/>
            </a:endParaRPr>
          </a:p>
        </p:txBody>
      </p:sp>
      <p:cxnSp>
        <p:nvCxnSpPr>
          <p:cNvPr id="6" name="Gerade Verbindung 22"/>
          <p:cNvCxnSpPr>
            <a:cxnSpLocks noChangeShapeType="1"/>
          </p:cNvCxnSpPr>
          <p:nvPr/>
        </p:nvCxnSpPr>
        <p:spPr bwMode="auto">
          <a:xfrm>
            <a:off x="0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466714" y="6281245"/>
            <a:ext cx="10483513" cy="504056"/>
          </a:xfrm>
          <a:prstGeom prst="rect">
            <a:avLst/>
          </a:prstGeom>
        </p:spPr>
        <p:txBody>
          <a:bodyPr anchor="ctr"/>
          <a:lstStyle>
            <a:lvl1pPr marL="0" marR="0" indent="0" algn="l" defTabSz="10900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SzPct val="65000"/>
              <a:buFont typeface="Wingdings" charset="0"/>
              <a:buNone/>
              <a:tabLst/>
              <a:defRPr sz="16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422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idx="1"/>
          </p:nvPr>
        </p:nvSpPr>
        <p:spPr>
          <a:xfrm>
            <a:off x="456218" y="1165101"/>
            <a:ext cx="11279567" cy="40171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de-DE" noProof="0" dirty="0" smtClean="0"/>
              <a:t>Bild auf Platzhalter ziehen oder durch Klicken auf Symbol hinzufügen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6218" y="5232950"/>
            <a:ext cx="11266317" cy="432271"/>
          </a:xfrm>
          <a:prstGeom prst="rect">
            <a:avLst/>
          </a:prstGeom>
        </p:spPr>
        <p:txBody>
          <a:bodyPr anchor="ctr"/>
          <a:lstStyle>
            <a:lvl1pPr algn="l">
              <a:defRPr sz="3200" b="1" cap="all" baseline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cs typeface="Arial"/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10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66017" y="5715903"/>
            <a:ext cx="11259967" cy="504056"/>
          </a:xfrm>
          <a:prstGeom prst="rect">
            <a:avLst/>
          </a:prstGeom>
        </p:spPr>
        <p:txBody>
          <a:bodyPr/>
          <a:lstStyle>
            <a:lvl1pPr marL="0" marR="0" indent="0" algn="l" defTabSz="10900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SzPct val="65000"/>
              <a:buFont typeface="Wingdings" charset="0"/>
              <a:buNone/>
              <a:tabLst/>
              <a:defRPr sz="1867">
                <a:solidFill>
                  <a:srgbClr val="0B324C"/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  <p:cxnSp>
        <p:nvCxnSpPr>
          <p:cNvPr id="5" name="Gerade Verbindung 22"/>
          <p:cNvCxnSpPr>
            <a:cxnSpLocks noChangeShapeType="1"/>
          </p:cNvCxnSpPr>
          <p:nvPr/>
        </p:nvCxnSpPr>
        <p:spPr bwMode="auto">
          <a:xfrm>
            <a:off x="0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0957438" y="6448635"/>
            <a:ext cx="7620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5BA8333-D39B-5D4B-91E2-AA996D80D8D1}" type="slidenum">
              <a:rPr lang="de-DE" altLang="de-DE" sz="1100" smtClean="0">
                <a:solidFill>
                  <a:srgbClr val="000000"/>
                </a:solidFill>
                <a:latin typeface="Calibri"/>
                <a:ea typeface="Cambria" charset="0"/>
                <a:cs typeface="Cambria" charset="0"/>
              </a:rPr>
              <a:pPr algn="r"/>
              <a:t>‹Nr.›</a:t>
            </a:fld>
            <a:endParaRPr lang="de-DE" altLang="de-DE" sz="1100" dirty="0">
              <a:solidFill>
                <a:srgbClr val="000000"/>
              </a:solidFill>
              <a:latin typeface="Calibri"/>
              <a:ea typeface="Cambria" charset="0"/>
              <a:cs typeface="Cambria" charset="0"/>
            </a:endParaRPr>
          </a:p>
        </p:txBody>
      </p:sp>
      <p:sp>
        <p:nvSpPr>
          <p:cNvPr id="7" name="Textplatzhalter 3"/>
          <p:cNvSpPr>
            <a:spLocks noGrp="1"/>
          </p:cNvSpPr>
          <p:nvPr>
            <p:ph type="body" sz="half" idx="10" hasCustomPrompt="1"/>
          </p:nvPr>
        </p:nvSpPr>
        <p:spPr>
          <a:xfrm>
            <a:off x="456218" y="6281245"/>
            <a:ext cx="10494009" cy="504056"/>
          </a:xfrm>
          <a:prstGeom prst="rect">
            <a:avLst/>
          </a:prstGeom>
        </p:spPr>
        <p:txBody>
          <a:bodyPr anchor="ctr"/>
          <a:lstStyle>
            <a:lvl1pPr marL="0" marR="0" indent="0" algn="l" defTabSz="109005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333333"/>
              </a:buClr>
              <a:buSzPct val="65000"/>
              <a:buFont typeface="Wingdings" charset="0"/>
              <a:buNone/>
              <a:tabLst/>
              <a:defRPr sz="16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cs typeface="Arial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 dirty="0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6007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Gerade Verbindung 22"/>
          <p:cNvCxnSpPr>
            <a:cxnSpLocks noChangeShapeType="1"/>
          </p:cNvCxnSpPr>
          <p:nvPr/>
        </p:nvCxnSpPr>
        <p:spPr bwMode="auto">
          <a:xfrm>
            <a:off x="0" y="6856412"/>
            <a:ext cx="12219517" cy="1588"/>
          </a:xfrm>
          <a:prstGeom prst="line">
            <a:avLst/>
          </a:prstGeom>
          <a:noFill/>
          <a:ln w="76200" cap="flat" cmpd="sng" algn="ctr">
            <a:solidFill>
              <a:srgbClr val="0B324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 Box 11"/>
          <p:cNvSpPr txBox="1">
            <a:spLocks noChangeArrowheads="1"/>
          </p:cNvSpPr>
          <p:nvPr/>
        </p:nvSpPr>
        <p:spPr bwMode="auto">
          <a:xfrm>
            <a:off x="10957438" y="6448635"/>
            <a:ext cx="7620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defTabSz="817563" eaLnBrk="0" hangingPunct="0"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defTabSz="817563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/>
            <a:fld id="{D5BA8333-D39B-5D4B-91E2-AA996D80D8D1}" type="slidenum">
              <a:rPr lang="de-DE" altLang="de-DE" sz="1100" smtClean="0">
                <a:solidFill>
                  <a:srgbClr val="000000"/>
                </a:solidFill>
                <a:latin typeface="Calibri"/>
                <a:ea typeface="Cambria" charset="0"/>
                <a:cs typeface="Cambria" charset="0"/>
              </a:rPr>
              <a:pPr algn="r"/>
              <a:t>‹Nr.›</a:t>
            </a:fld>
            <a:endParaRPr lang="de-DE" altLang="de-DE" sz="1100" dirty="0">
              <a:solidFill>
                <a:srgbClr val="000000"/>
              </a:solidFill>
              <a:latin typeface="Calibri"/>
              <a:ea typeface="Cambria" charset="0"/>
              <a:cs typeface="Cambr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chemeClr val="tx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298493" y="363440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de-DE" sz="2200" b="1" dirty="0" err="1" smtClean="0">
                <a:solidFill>
                  <a:schemeClr val="bg2">
                    <a:lumMod val="75000"/>
                  </a:schemeClr>
                </a:solidFill>
                <a:ea typeface="Cambria" charset="0"/>
                <a:cs typeface="Cambria" charset="0"/>
              </a:rPr>
              <a:t>Univ.Prof</a:t>
            </a:r>
            <a:r>
              <a:rPr lang="de-DE" sz="2200" b="1" dirty="0" smtClean="0">
                <a:solidFill>
                  <a:schemeClr val="bg2">
                    <a:lumMod val="75000"/>
                  </a:schemeClr>
                </a:solidFill>
                <a:ea typeface="Cambria" charset="0"/>
                <a:cs typeface="Cambria" charset="0"/>
              </a:rPr>
              <a:t>.</a:t>
            </a:r>
            <a:r>
              <a:rPr lang="de-DE" sz="2200" b="1" baseline="0" dirty="0" smtClean="0">
                <a:solidFill>
                  <a:schemeClr val="bg2">
                    <a:lumMod val="75000"/>
                  </a:schemeClr>
                </a:solidFill>
                <a:ea typeface="Cambria" charset="0"/>
                <a:cs typeface="Cambria" charset="0"/>
              </a:rPr>
              <a:t> Dr. </a:t>
            </a:r>
            <a:r>
              <a:rPr lang="de-DE" sz="2200" b="1" dirty="0" smtClean="0">
                <a:solidFill>
                  <a:schemeClr val="bg2">
                    <a:lumMod val="75000"/>
                  </a:schemeClr>
                </a:solidFill>
                <a:ea typeface="Cambria" charset="0"/>
                <a:cs typeface="Cambria" charset="0"/>
              </a:rPr>
              <a:t>Hans J. Lietzmann</a:t>
            </a:r>
          </a:p>
          <a:p>
            <a:pPr algn="l">
              <a:defRPr/>
            </a:pPr>
            <a:r>
              <a:rPr lang="de-DE" sz="2200" b="1" dirty="0" smtClean="0">
                <a:solidFill>
                  <a:schemeClr val="bg2">
                    <a:lumMod val="75000"/>
                  </a:schemeClr>
                </a:solidFill>
                <a:ea typeface="Cambria" charset="0"/>
                <a:cs typeface="Cambria" charset="0"/>
              </a:rPr>
              <a:t>Partizipationskultur</a:t>
            </a:r>
            <a:r>
              <a:rPr lang="de-DE" sz="2200" b="1" baseline="0" dirty="0" smtClean="0">
                <a:solidFill>
                  <a:schemeClr val="bg2">
                    <a:lumMod val="75000"/>
                  </a:schemeClr>
                </a:solidFill>
                <a:ea typeface="Cambria" charset="0"/>
                <a:cs typeface="Cambria" charset="0"/>
              </a:rPr>
              <a:t> für zukunftsfähige Mobilität</a:t>
            </a:r>
            <a:endParaRPr lang="de-DE" sz="2200" b="1" dirty="0">
              <a:solidFill>
                <a:schemeClr val="bg2">
                  <a:lumMod val="75000"/>
                </a:schemeClr>
              </a:solidFill>
              <a:ea typeface="Cambria" charset="0"/>
              <a:cs typeface="Cambria" charset="0"/>
            </a:endParaRPr>
          </a:p>
        </p:txBody>
      </p:sp>
      <p:pic>
        <p:nvPicPr>
          <p:cNvPr id="5" name="Bild 11" descr="Logo_BUW-1.Weiss-01.png"/>
          <p:cNvPicPr>
            <a:picLocks noChangeAspect="1"/>
          </p:cNvPicPr>
          <p:nvPr/>
        </p:nvPicPr>
        <p:blipFill>
          <a:blip r:embed="rId11">
            <a:alphaModFix am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10001" r="76489" b="17500"/>
          <a:stretch>
            <a:fillRect/>
          </a:stretch>
        </p:blipFill>
        <p:spPr bwMode="auto">
          <a:xfrm>
            <a:off x="9199868" y="928515"/>
            <a:ext cx="2992132" cy="559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>
                    <a:alpha val="18823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366" y="305772"/>
            <a:ext cx="5160637" cy="81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82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6" r:id="rId2"/>
    <p:sldLayoutId id="2147483661" r:id="rId3"/>
    <p:sldLayoutId id="2147483670" r:id="rId4"/>
    <p:sldLayoutId id="2147483664" r:id="rId5"/>
    <p:sldLayoutId id="2147483665" r:id="rId6"/>
    <p:sldLayoutId id="2147483668" r:id="rId7"/>
    <p:sldLayoutId id="2147483669" r:id="rId8"/>
    <p:sldLayoutId id="2147483667" r:id="rId9"/>
  </p:sldLayoutIdLst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585" rtl="0" eaLnBrk="1" fontAlgn="base" hangingPunct="1">
        <a:spcBef>
          <a:spcPct val="0"/>
        </a:spcBef>
        <a:spcAft>
          <a:spcPct val="0"/>
        </a:spcAft>
        <a:defRPr sz="5867" kern="1200">
          <a:solidFill>
            <a:schemeClr val="tx1"/>
          </a:solidFill>
          <a:latin typeface="+mj-lt"/>
          <a:ea typeface="ＭＳ Ｐゴシック" pitchFamily="85" charset="-128"/>
          <a:cs typeface="ＭＳ Ｐゴシック" pitchFamily="85" charset="-128"/>
        </a:defRPr>
      </a:lvl1pPr>
      <a:lvl2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2pPr>
      <a:lvl3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3pPr>
      <a:lvl4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4pPr>
      <a:lvl5pPr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5pPr>
      <a:lvl6pPr marL="609585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6pPr>
      <a:lvl7pPr marL="1219170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7pPr>
      <a:lvl8pPr marL="1828754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8pPr>
      <a:lvl9pPr marL="2438339" algn="ctr" defTabSz="609585" rtl="0" eaLnBrk="1" fontAlgn="base" hangingPunct="1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85" charset="0"/>
          <a:ea typeface="ＭＳ Ｐゴシック" pitchFamily="85" charset="-128"/>
          <a:cs typeface="ＭＳ Ｐゴシック" pitchFamily="85" charset="-128"/>
        </a:defRPr>
      </a:lvl9pPr>
    </p:titleStyle>
    <p:bodyStyle>
      <a:lvl1pPr marL="457189" indent="-457189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4267" kern="1200">
          <a:solidFill>
            <a:schemeClr val="tx1"/>
          </a:solidFill>
          <a:latin typeface="+mn-lt"/>
          <a:ea typeface="ＭＳ Ｐゴシック" pitchFamily="85" charset="-128"/>
          <a:cs typeface="ＭＳ Ｐゴシック" pitchFamily="85" charset="-128"/>
        </a:defRPr>
      </a:lvl1pPr>
      <a:lvl2pPr marL="990575" indent="-380990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733" kern="1200">
          <a:solidFill>
            <a:schemeClr val="tx1"/>
          </a:solidFill>
          <a:latin typeface="+mn-lt"/>
          <a:ea typeface="ＭＳ Ｐゴシック" pitchFamily="85" charset="-128"/>
          <a:cs typeface="+mn-cs"/>
        </a:defRPr>
      </a:lvl2pPr>
      <a:lvl3pPr marL="1523962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85" charset="-128"/>
          <a:cs typeface="+mn-cs"/>
        </a:defRPr>
      </a:lvl3pPr>
      <a:lvl4pPr marL="2133547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667" kern="1200">
          <a:solidFill>
            <a:schemeClr val="tx1"/>
          </a:solidFill>
          <a:latin typeface="+mn-lt"/>
          <a:ea typeface="ＭＳ Ｐゴシック" pitchFamily="85" charset="-128"/>
          <a:cs typeface="+mn-cs"/>
        </a:defRPr>
      </a:lvl4pPr>
      <a:lvl5pPr marL="2743131" indent="-304792" algn="l" defTabSz="609585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667" kern="1200">
          <a:solidFill>
            <a:schemeClr val="tx1"/>
          </a:solidFill>
          <a:latin typeface="+mn-lt"/>
          <a:ea typeface="ＭＳ Ｐゴシック" pitchFamily="85" charset="-128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title"/>
          </p:nvPr>
        </p:nvSpPr>
        <p:spPr>
          <a:xfrm>
            <a:off x="-91440" y="2273693"/>
            <a:ext cx="12283440" cy="1362075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C00000"/>
                </a:solidFill>
              </a:rPr>
              <a:t>Partizipationskultur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smtClean="0">
                <a:solidFill>
                  <a:srgbClr val="C00000"/>
                </a:solidFill>
              </a:rPr>
              <a:t>für eine zukunftsfähige Mobilität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sz="1400" dirty="0" smtClean="0">
                <a:solidFill>
                  <a:srgbClr val="C00000"/>
                </a:solidFill>
              </a:rPr>
              <a:t/>
            </a:r>
            <a:br>
              <a:rPr lang="de-DE" sz="1400" dirty="0" smtClean="0">
                <a:solidFill>
                  <a:srgbClr val="C00000"/>
                </a:solidFill>
              </a:rPr>
            </a:br>
            <a:r>
              <a:rPr lang="de-DE" sz="4000" dirty="0" smtClean="0"/>
              <a:t>Anforderungen und Erfahrungen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379137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>
                <a:solidFill>
                  <a:srgbClr val="C00000"/>
                </a:solidFill>
              </a:rPr>
              <a:t>* </a:t>
            </a:r>
            <a:r>
              <a:rPr lang="de-DE" sz="3200" dirty="0" err="1" smtClean="0"/>
              <a:t>erosion</a:t>
            </a:r>
            <a:r>
              <a:rPr lang="de-DE" sz="3200" dirty="0" smtClean="0"/>
              <a:t> der konventionellen Politik („Verdrossenheit“)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Ausstieg ganzer Stadtteile aus der Beteiligung (Exklusion)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>
                <a:solidFill>
                  <a:srgbClr val="C00000"/>
                </a:solidFill>
              </a:rPr>
              <a:t>Selbstorganisation</a:t>
            </a:r>
            <a:r>
              <a:rPr lang="de-DE" sz="3200" dirty="0" smtClean="0"/>
              <a:t> ressourcenstarker Engagierter</a:t>
            </a:r>
            <a:endParaRPr lang="de-DE" sz="32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1058777" y="5124611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4800" b="1" dirty="0">
              <a:solidFill>
                <a:srgbClr val="C00000"/>
              </a:solidFill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1066800" y="1070121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Reale Partizipationskultur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27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>
                <a:solidFill>
                  <a:srgbClr val="C00000"/>
                </a:solidFill>
              </a:rPr>
              <a:t>* </a:t>
            </a:r>
            <a:r>
              <a:rPr lang="de-DE" sz="3200" dirty="0" err="1" smtClean="0"/>
              <a:t>erosion</a:t>
            </a:r>
            <a:r>
              <a:rPr lang="de-DE" sz="3200" dirty="0" smtClean="0"/>
              <a:t> der konventionellen Politik („Verdrossenheit“)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Ausstieg ganzer Stadtteile aus der Beteiligung (Exklusion)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Selbstorganisation ressourcenstarker Engagierter</a:t>
            </a:r>
            <a:br>
              <a:rPr lang="de-DE" sz="3200" dirty="0" smtClean="0"/>
            </a:br>
            <a:r>
              <a:rPr lang="de-DE" sz="3200" dirty="0"/>
              <a:t/>
            </a:r>
            <a:br>
              <a:rPr lang="de-DE" sz="3200" dirty="0"/>
            </a:br>
            <a:r>
              <a:rPr lang="de-DE" sz="3600" dirty="0" smtClean="0">
                <a:solidFill>
                  <a:srgbClr val="C00000"/>
                </a:solidFill>
              </a:rPr>
              <a:t>Jede Parallelgesellschaft ist wichtig / Keine ist alleine</a:t>
            </a:r>
            <a:endParaRPr lang="de-DE" sz="3600" dirty="0">
              <a:solidFill>
                <a:srgbClr val="C00000"/>
              </a:solidFill>
            </a:endParaRPr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1058777" y="5124611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4800" b="1" dirty="0">
              <a:solidFill>
                <a:srgbClr val="C00000"/>
              </a:solidFill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1066800" y="1070121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Reale Partizipationskultur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6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 smtClean="0">
                <a:solidFill>
                  <a:srgbClr val="C00000"/>
                </a:solidFill>
              </a:rPr>
              <a:t>*</a:t>
            </a:r>
            <a:r>
              <a:rPr lang="de-DE" sz="3200" dirty="0" smtClean="0"/>
              <a:t>  </a:t>
            </a:r>
            <a:r>
              <a:rPr lang="de-DE" sz="3200" dirty="0" smtClean="0">
                <a:solidFill>
                  <a:srgbClr val="C00000"/>
                </a:solidFill>
              </a:rPr>
              <a:t>Kooperation </a:t>
            </a:r>
            <a:r>
              <a:rPr lang="de-DE" sz="3200" dirty="0" smtClean="0"/>
              <a:t>von </a:t>
            </a:r>
            <a:r>
              <a:rPr lang="de-DE" sz="3200" dirty="0" err="1" smtClean="0"/>
              <a:t>bürgerschaft</a:t>
            </a:r>
            <a:r>
              <a:rPr lang="de-DE" sz="3200" dirty="0" smtClean="0"/>
              <a:t> und politischer Leitung</a:t>
            </a:r>
            <a:br>
              <a:rPr lang="de-DE" sz="3200" dirty="0" smtClean="0"/>
            </a:br>
            <a:r>
              <a:rPr lang="de-DE" sz="3200" dirty="0" smtClean="0"/>
              <a:t>					        („Mitwirkungsgesellschaft“/ „4. </a:t>
            </a:r>
            <a:r>
              <a:rPr lang="de-DE" sz="3200" dirty="0" err="1" smtClean="0"/>
              <a:t>gewalt</a:t>
            </a:r>
            <a:r>
              <a:rPr lang="de-DE" sz="3200" dirty="0" smtClean="0"/>
              <a:t>“)</a:t>
            </a:r>
            <a:r>
              <a:rPr lang="de-DE" sz="800" dirty="0" smtClean="0"/>
              <a:t/>
            </a:r>
            <a:br>
              <a:rPr lang="de-DE" sz="800" dirty="0" smtClean="0"/>
            </a:br>
            <a:endParaRPr lang="de-DE" sz="6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2224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Zukunftsfähige Partizipation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91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840" y="1258813"/>
            <a:ext cx="10363200" cy="834147"/>
          </a:xfrm>
        </p:spPr>
        <p:txBody>
          <a:bodyPr/>
          <a:lstStyle/>
          <a:p>
            <a:pPr algn="ctr">
              <a:defRPr/>
            </a:pPr>
            <a:r>
              <a:rPr lang="de-DE" sz="3600" dirty="0">
                <a:solidFill>
                  <a:srgbClr val="C00000"/>
                </a:solidFill>
              </a:rPr>
              <a:t>Ansprüche an die </a:t>
            </a:r>
            <a:r>
              <a:rPr lang="de-DE" sz="3600" dirty="0" smtClean="0">
                <a:solidFill>
                  <a:srgbClr val="C00000"/>
                </a:solidFill>
              </a:rPr>
              <a:t>„Partizipationskultur“</a:t>
            </a:r>
            <a:r>
              <a:rPr lang="de-DE" sz="3600" dirty="0">
                <a:solidFill>
                  <a:srgbClr val="C00000"/>
                </a:solidFill>
              </a:rPr>
              <a:t/>
            </a:r>
            <a:br>
              <a:rPr lang="de-DE" sz="3600" dirty="0">
                <a:solidFill>
                  <a:srgbClr val="C00000"/>
                </a:solidFill>
              </a:rPr>
            </a:br>
            <a:r>
              <a:rPr lang="de-DE" sz="1400" dirty="0" smtClean="0">
                <a:solidFill>
                  <a:srgbClr val="0B324C"/>
                </a:solidFill>
              </a:rPr>
              <a:t>[</a:t>
            </a:r>
            <a:r>
              <a:rPr lang="de-DE" sz="1400" dirty="0">
                <a:solidFill>
                  <a:srgbClr val="0B324C"/>
                </a:solidFill>
              </a:rPr>
              <a:t>Bürgerumfrage in 27 dt. Kommunen </a:t>
            </a:r>
            <a:r>
              <a:rPr lang="de-DE" sz="1400" dirty="0" smtClean="0">
                <a:solidFill>
                  <a:srgbClr val="0B324C"/>
                </a:solidFill>
              </a:rPr>
              <a:t>:„</a:t>
            </a:r>
            <a:r>
              <a:rPr lang="de-DE" sz="1400" dirty="0">
                <a:solidFill>
                  <a:srgbClr val="0B324C"/>
                </a:solidFill>
              </a:rPr>
              <a:t>Repräsentative oder vielfältige Demokratie“ Bertelsmann/</a:t>
            </a:r>
            <a:r>
              <a:rPr lang="de-DE" sz="1400" dirty="0" err="1">
                <a:solidFill>
                  <a:srgbClr val="0B324C"/>
                </a:solidFill>
              </a:rPr>
              <a:t>StaatsMin</a:t>
            </a:r>
            <a:r>
              <a:rPr lang="de-DE" sz="1400" dirty="0">
                <a:solidFill>
                  <a:srgbClr val="0B324C"/>
                </a:solidFill>
              </a:rPr>
              <a:t>. </a:t>
            </a:r>
            <a:r>
              <a:rPr lang="de-DE" sz="1400" dirty="0" err="1">
                <a:solidFill>
                  <a:srgbClr val="0B324C"/>
                </a:solidFill>
              </a:rPr>
              <a:t>BaWü</a:t>
            </a:r>
            <a:r>
              <a:rPr lang="de-DE" sz="1400" dirty="0">
                <a:solidFill>
                  <a:srgbClr val="0B324C"/>
                </a:solidFill>
              </a:rPr>
              <a:t> 2014</a:t>
            </a:r>
            <a:r>
              <a:rPr lang="de-DE" sz="1400" dirty="0" smtClean="0">
                <a:solidFill>
                  <a:srgbClr val="0B324C"/>
                </a:solidFill>
              </a:rPr>
              <a:t>]</a:t>
            </a:r>
            <a:endParaRPr lang="de-DE" sz="3600" dirty="0"/>
          </a:p>
        </p:txBody>
      </p:sp>
      <p:sp>
        <p:nvSpPr>
          <p:cNvPr id="3" name="Rechteck 2"/>
          <p:cNvSpPr/>
          <p:nvPr/>
        </p:nvSpPr>
        <p:spPr>
          <a:xfrm>
            <a:off x="579120" y="2431693"/>
            <a:ext cx="1226312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 smtClean="0">
                <a:solidFill>
                  <a:srgbClr val="0B324C"/>
                </a:solidFill>
              </a:rPr>
              <a:t>	</a:t>
            </a:r>
            <a:r>
              <a:rPr lang="de-DE" sz="2400" b="1" dirty="0" smtClean="0">
                <a:solidFill>
                  <a:srgbClr val="C00000"/>
                </a:solidFill>
              </a:rPr>
              <a:t>76</a:t>
            </a:r>
            <a:r>
              <a:rPr lang="de-DE" sz="2400" b="1" dirty="0">
                <a:solidFill>
                  <a:srgbClr val="C00000"/>
                </a:solidFill>
              </a:rPr>
              <a:t>%			Generelles Recht auf Mitsprache</a:t>
            </a:r>
          </a:p>
          <a:p>
            <a:pPr>
              <a:defRPr/>
            </a:pPr>
            <a:r>
              <a:rPr lang="de-DE" sz="2400" b="1" dirty="0">
                <a:solidFill>
                  <a:srgbClr val="C00000"/>
                </a:solidFill>
              </a:rPr>
              <a:t>	69%			Direkte Bürgerentscheidung </a:t>
            </a:r>
          </a:p>
          <a:p>
            <a:pPr algn="ctr">
              <a:defRPr/>
            </a:pPr>
            <a:endParaRPr lang="de-DE" sz="1000" b="1" dirty="0" smtClean="0">
              <a:solidFill>
                <a:srgbClr val="0B324C"/>
              </a:solidFill>
            </a:endParaRPr>
          </a:p>
          <a:p>
            <a:pPr algn="ctr">
              <a:defRPr/>
            </a:pPr>
            <a:endParaRPr lang="de-DE" sz="1000" b="1" dirty="0">
              <a:solidFill>
                <a:srgbClr val="0B324C"/>
              </a:solidFill>
            </a:endParaRPr>
          </a:p>
          <a:p>
            <a:pPr algn="ctr">
              <a:defRPr/>
            </a:pPr>
            <a:endParaRPr lang="de-DE" sz="1000" b="1" dirty="0">
              <a:solidFill>
                <a:srgbClr val="0B324C"/>
              </a:solidFill>
            </a:endParaRPr>
          </a:p>
          <a:p>
            <a:pPr>
              <a:defRPr/>
            </a:pPr>
            <a:r>
              <a:rPr lang="de-DE" sz="2800" b="1" dirty="0">
                <a:solidFill>
                  <a:srgbClr val="0B324C"/>
                </a:solidFill>
              </a:rPr>
              <a:t>„Bürger sind im Stande, wichtige Fragen (mit)</a:t>
            </a:r>
            <a:r>
              <a:rPr lang="de-DE" sz="2800" b="1" dirty="0" err="1">
                <a:solidFill>
                  <a:srgbClr val="0B324C"/>
                </a:solidFill>
              </a:rPr>
              <a:t>zuentscheiden</a:t>
            </a:r>
            <a:r>
              <a:rPr lang="de-DE" sz="2800" b="1" dirty="0">
                <a:solidFill>
                  <a:srgbClr val="0B324C"/>
                </a:solidFill>
              </a:rPr>
              <a:t>.“</a:t>
            </a:r>
          </a:p>
          <a:p>
            <a:pPr>
              <a:defRPr/>
            </a:pPr>
            <a:endParaRPr lang="de-DE" sz="2400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de-DE" sz="2400" b="1" dirty="0">
                <a:solidFill>
                  <a:srgbClr val="C00000"/>
                </a:solidFill>
              </a:rPr>
              <a:t>	67% (Bürgerschaft)			38% </a:t>
            </a:r>
            <a:r>
              <a:rPr lang="de-DE" sz="2400" b="1" dirty="0" smtClean="0">
                <a:solidFill>
                  <a:srgbClr val="C00000"/>
                </a:solidFill>
              </a:rPr>
              <a:t>(Bürgermeister/Räte/Verwaltung)</a:t>
            </a:r>
            <a:endParaRPr lang="de-DE" sz="2400" b="1" dirty="0">
              <a:solidFill>
                <a:srgbClr val="C00000"/>
              </a:solidFill>
            </a:endParaRPr>
          </a:p>
          <a:p>
            <a:pPr algn="ctr">
              <a:defRPr/>
            </a:pPr>
            <a:endParaRPr lang="de-DE" sz="2400" b="1" dirty="0">
              <a:solidFill>
                <a:srgbClr val="0B324C"/>
              </a:solidFill>
            </a:endParaRPr>
          </a:p>
          <a:p>
            <a:pPr algn="ctr">
              <a:defRPr/>
            </a:pPr>
            <a:endParaRPr lang="de-DE" sz="1000" b="1" dirty="0">
              <a:solidFill>
                <a:srgbClr val="0B32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4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8840" y="1258813"/>
            <a:ext cx="10363200" cy="834147"/>
          </a:xfrm>
        </p:spPr>
        <p:txBody>
          <a:bodyPr/>
          <a:lstStyle/>
          <a:p>
            <a:pPr algn="ctr">
              <a:defRPr/>
            </a:pPr>
            <a:r>
              <a:rPr lang="de-DE" sz="3600" dirty="0">
                <a:solidFill>
                  <a:srgbClr val="C00000"/>
                </a:solidFill>
              </a:rPr>
              <a:t>Ansprüche an die </a:t>
            </a:r>
            <a:r>
              <a:rPr lang="de-DE" sz="3600" dirty="0" smtClean="0">
                <a:solidFill>
                  <a:srgbClr val="C00000"/>
                </a:solidFill>
              </a:rPr>
              <a:t>„Partizipationskultur“</a:t>
            </a:r>
            <a:r>
              <a:rPr lang="de-DE" sz="3600" dirty="0">
                <a:solidFill>
                  <a:srgbClr val="C00000"/>
                </a:solidFill>
              </a:rPr>
              <a:t/>
            </a:r>
            <a:br>
              <a:rPr lang="de-DE" sz="3600" dirty="0">
                <a:solidFill>
                  <a:srgbClr val="C00000"/>
                </a:solidFill>
              </a:rPr>
            </a:br>
            <a:r>
              <a:rPr lang="de-DE" sz="1400" dirty="0" smtClean="0">
                <a:solidFill>
                  <a:srgbClr val="0B324C"/>
                </a:solidFill>
              </a:rPr>
              <a:t>[</a:t>
            </a:r>
            <a:r>
              <a:rPr lang="de-DE" sz="1400" dirty="0">
                <a:solidFill>
                  <a:srgbClr val="0B324C"/>
                </a:solidFill>
              </a:rPr>
              <a:t>Bürgerumfrage in 27 dt. Kommunen </a:t>
            </a:r>
            <a:r>
              <a:rPr lang="de-DE" sz="1400" dirty="0" smtClean="0">
                <a:solidFill>
                  <a:srgbClr val="0B324C"/>
                </a:solidFill>
              </a:rPr>
              <a:t>:„</a:t>
            </a:r>
            <a:r>
              <a:rPr lang="de-DE" sz="1400" dirty="0">
                <a:solidFill>
                  <a:srgbClr val="0B324C"/>
                </a:solidFill>
              </a:rPr>
              <a:t>Repräsentative oder vielfältige Demokratie“ Bertelsmann/</a:t>
            </a:r>
            <a:r>
              <a:rPr lang="de-DE" sz="1400" dirty="0" err="1">
                <a:solidFill>
                  <a:srgbClr val="0B324C"/>
                </a:solidFill>
              </a:rPr>
              <a:t>StaatsMin</a:t>
            </a:r>
            <a:r>
              <a:rPr lang="de-DE" sz="1400" dirty="0">
                <a:solidFill>
                  <a:srgbClr val="0B324C"/>
                </a:solidFill>
              </a:rPr>
              <a:t>. </a:t>
            </a:r>
            <a:r>
              <a:rPr lang="de-DE" sz="1400" dirty="0" err="1">
                <a:solidFill>
                  <a:srgbClr val="0B324C"/>
                </a:solidFill>
              </a:rPr>
              <a:t>BaWü</a:t>
            </a:r>
            <a:r>
              <a:rPr lang="de-DE" sz="1400" dirty="0">
                <a:solidFill>
                  <a:srgbClr val="0B324C"/>
                </a:solidFill>
              </a:rPr>
              <a:t> 2014</a:t>
            </a:r>
            <a:r>
              <a:rPr lang="de-DE" sz="1400" dirty="0" smtClean="0">
                <a:solidFill>
                  <a:srgbClr val="0B324C"/>
                </a:solidFill>
              </a:rPr>
              <a:t>]</a:t>
            </a:r>
            <a:endParaRPr lang="de-DE" sz="3600" dirty="0"/>
          </a:p>
        </p:txBody>
      </p:sp>
      <p:sp>
        <p:nvSpPr>
          <p:cNvPr id="3" name="Rechteck 2"/>
          <p:cNvSpPr/>
          <p:nvPr/>
        </p:nvSpPr>
        <p:spPr>
          <a:xfrm>
            <a:off x="579120" y="2309773"/>
            <a:ext cx="12263120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2000" b="1" dirty="0" smtClean="0">
                <a:solidFill>
                  <a:srgbClr val="0B324C"/>
                </a:solidFill>
              </a:rPr>
              <a:t>	</a:t>
            </a:r>
            <a:r>
              <a:rPr lang="de-DE" sz="2400" b="1" dirty="0" smtClean="0">
                <a:solidFill>
                  <a:srgbClr val="C00000"/>
                </a:solidFill>
              </a:rPr>
              <a:t>76</a:t>
            </a:r>
            <a:r>
              <a:rPr lang="de-DE" sz="2400" b="1" dirty="0">
                <a:solidFill>
                  <a:srgbClr val="C00000"/>
                </a:solidFill>
              </a:rPr>
              <a:t>%			Generelles Recht auf Mitsprache</a:t>
            </a:r>
          </a:p>
          <a:p>
            <a:pPr>
              <a:defRPr/>
            </a:pPr>
            <a:r>
              <a:rPr lang="de-DE" sz="2400" b="1" dirty="0">
                <a:solidFill>
                  <a:srgbClr val="C00000"/>
                </a:solidFill>
              </a:rPr>
              <a:t>	69%			Direkte Bürgerentscheidung </a:t>
            </a:r>
          </a:p>
          <a:p>
            <a:pPr algn="ctr">
              <a:defRPr/>
            </a:pPr>
            <a:endParaRPr lang="de-DE" sz="1000" b="1" dirty="0" smtClean="0">
              <a:solidFill>
                <a:srgbClr val="0B324C"/>
              </a:solidFill>
            </a:endParaRPr>
          </a:p>
          <a:p>
            <a:pPr algn="ctr">
              <a:defRPr/>
            </a:pPr>
            <a:endParaRPr lang="de-DE" sz="1000" b="1" dirty="0">
              <a:solidFill>
                <a:srgbClr val="0B324C"/>
              </a:solidFill>
            </a:endParaRPr>
          </a:p>
          <a:p>
            <a:pPr algn="ctr">
              <a:defRPr/>
            </a:pPr>
            <a:endParaRPr lang="de-DE" sz="1000" b="1" dirty="0">
              <a:solidFill>
                <a:srgbClr val="0B324C"/>
              </a:solidFill>
            </a:endParaRPr>
          </a:p>
          <a:p>
            <a:pPr algn="ctr">
              <a:defRPr/>
            </a:pPr>
            <a:r>
              <a:rPr lang="de-DE" b="1" dirty="0">
                <a:solidFill>
                  <a:srgbClr val="C00000"/>
                </a:solidFill>
              </a:rPr>
              <a:t>Ranking politischer Entscheidungsformen/ </a:t>
            </a:r>
            <a:r>
              <a:rPr lang="de-DE" sz="2400" b="1" dirty="0" smtClean="0">
                <a:solidFill>
                  <a:srgbClr val="C00000"/>
                </a:solidFill>
              </a:rPr>
              <a:t>Bürger</a:t>
            </a:r>
          </a:p>
          <a:p>
            <a:pPr>
              <a:defRPr/>
            </a:pPr>
            <a:r>
              <a:rPr lang="de-DE" sz="2000" b="1" dirty="0" smtClean="0">
                <a:solidFill>
                  <a:srgbClr val="0B324C"/>
                </a:solidFill>
              </a:rPr>
              <a:t>Wahlen</a:t>
            </a:r>
            <a:r>
              <a:rPr lang="de-DE" sz="2000" b="1" dirty="0">
                <a:solidFill>
                  <a:srgbClr val="0B324C"/>
                </a:solidFill>
              </a:rPr>
              <a:t>		</a:t>
            </a:r>
            <a:r>
              <a:rPr lang="de-DE" sz="2000" b="1" dirty="0" smtClean="0">
                <a:solidFill>
                  <a:srgbClr val="0B324C"/>
                </a:solidFill>
              </a:rPr>
              <a:t>    Bürgerentscheide</a:t>
            </a:r>
            <a:r>
              <a:rPr lang="de-DE" sz="2000" b="1" dirty="0">
                <a:solidFill>
                  <a:srgbClr val="0B324C"/>
                </a:solidFill>
              </a:rPr>
              <a:t>		Bürgerinitiativen	</a:t>
            </a:r>
            <a:r>
              <a:rPr lang="de-DE" sz="2000" b="1" dirty="0" smtClean="0">
                <a:solidFill>
                  <a:srgbClr val="0B324C"/>
                </a:solidFill>
              </a:rPr>
              <a:t>		    Bürgerdialoge</a:t>
            </a:r>
            <a:endParaRPr lang="de-DE" sz="2000" b="1" dirty="0">
              <a:solidFill>
                <a:srgbClr val="0B324C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0B324C"/>
                </a:solidFill>
              </a:rPr>
              <a:t>   82%		</a:t>
            </a:r>
            <a:r>
              <a:rPr lang="de-DE" sz="2000" b="1" dirty="0" smtClean="0">
                <a:solidFill>
                  <a:srgbClr val="0B324C"/>
                </a:solidFill>
              </a:rPr>
              <a:t>	80</a:t>
            </a:r>
            <a:r>
              <a:rPr lang="de-DE" sz="2000" b="1" dirty="0">
                <a:solidFill>
                  <a:srgbClr val="0B324C"/>
                </a:solidFill>
              </a:rPr>
              <a:t>%				</a:t>
            </a:r>
            <a:r>
              <a:rPr lang="de-DE" sz="2000" b="1" dirty="0" smtClean="0">
                <a:solidFill>
                  <a:srgbClr val="0B324C"/>
                </a:solidFill>
              </a:rPr>
              <a:t>79</a:t>
            </a:r>
            <a:r>
              <a:rPr lang="de-DE" sz="2000" b="1" dirty="0">
                <a:solidFill>
                  <a:srgbClr val="0B324C"/>
                </a:solidFill>
              </a:rPr>
              <a:t>%				73%</a:t>
            </a:r>
          </a:p>
          <a:p>
            <a:pPr algn="ctr">
              <a:defRPr/>
            </a:pPr>
            <a:r>
              <a:rPr lang="de-DE" b="1" dirty="0" smtClean="0">
                <a:solidFill>
                  <a:srgbClr val="C00000"/>
                </a:solidFill>
              </a:rPr>
              <a:t>Ranking </a:t>
            </a:r>
            <a:r>
              <a:rPr lang="de-DE" b="1" dirty="0">
                <a:solidFill>
                  <a:srgbClr val="C00000"/>
                </a:solidFill>
              </a:rPr>
              <a:t>politischer Entscheidungsformen/ </a:t>
            </a:r>
            <a:r>
              <a:rPr lang="de-DE" sz="2400" b="1" dirty="0" smtClean="0">
                <a:solidFill>
                  <a:srgbClr val="C00000"/>
                </a:solidFill>
              </a:rPr>
              <a:t>Politiker</a:t>
            </a:r>
          </a:p>
          <a:p>
            <a:pPr algn="ctr">
              <a:defRPr/>
            </a:pPr>
            <a:endParaRPr lang="de-DE" sz="2400" b="1" dirty="0">
              <a:solidFill>
                <a:srgbClr val="C00000"/>
              </a:solidFill>
            </a:endParaRPr>
          </a:p>
          <a:p>
            <a:pPr>
              <a:defRPr/>
            </a:pPr>
            <a:r>
              <a:rPr lang="de-DE" sz="2000" b="1" dirty="0">
                <a:solidFill>
                  <a:srgbClr val="0B324C"/>
                </a:solidFill>
              </a:rPr>
              <a:t>   74%			70%		</a:t>
            </a:r>
            <a:r>
              <a:rPr lang="de-DE" sz="2000" b="1" dirty="0" smtClean="0">
                <a:solidFill>
                  <a:srgbClr val="0B324C"/>
                </a:solidFill>
              </a:rPr>
              <a:t>     </a:t>
            </a:r>
            <a:r>
              <a:rPr lang="de-DE" sz="2000" b="1" dirty="0">
                <a:solidFill>
                  <a:srgbClr val="0B324C"/>
                </a:solidFill>
              </a:rPr>
              <a:t>		</a:t>
            </a:r>
            <a:r>
              <a:rPr lang="de-DE" sz="2000" b="1" dirty="0" smtClean="0">
                <a:solidFill>
                  <a:srgbClr val="0B324C"/>
                </a:solidFill>
              </a:rPr>
              <a:t> 73</a:t>
            </a:r>
            <a:r>
              <a:rPr lang="de-DE" sz="2000" b="1" dirty="0">
                <a:solidFill>
                  <a:srgbClr val="0B324C"/>
                </a:solidFill>
              </a:rPr>
              <a:t>%				71%</a:t>
            </a:r>
          </a:p>
          <a:p>
            <a:pPr algn="ctr">
              <a:defRPr/>
            </a:pPr>
            <a:endParaRPr lang="de-DE" sz="1000" b="1" dirty="0">
              <a:solidFill>
                <a:srgbClr val="0B324C"/>
              </a:solidFill>
            </a:endParaRPr>
          </a:p>
          <a:p>
            <a:pPr algn="ctr">
              <a:defRPr/>
            </a:pPr>
            <a:endParaRPr lang="de-DE" sz="1000" b="1" dirty="0">
              <a:solidFill>
                <a:srgbClr val="0B32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3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 smtClean="0">
                <a:solidFill>
                  <a:srgbClr val="C00000"/>
                </a:solidFill>
              </a:rPr>
              <a:t>*</a:t>
            </a:r>
            <a:r>
              <a:rPr lang="de-DE" sz="3200" dirty="0" smtClean="0"/>
              <a:t>  Kooperation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smtClean="0"/>
              <a:t>von </a:t>
            </a:r>
            <a:r>
              <a:rPr lang="de-DE" sz="3200" dirty="0" err="1" smtClean="0"/>
              <a:t>bürgerschaft</a:t>
            </a:r>
            <a:r>
              <a:rPr lang="de-DE" sz="3200" dirty="0" smtClean="0"/>
              <a:t> und politischer Leitung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/>
              <a:t/>
            </a:r>
            <a:br>
              <a:rPr lang="de-DE" sz="8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>
                <a:solidFill>
                  <a:srgbClr val="C00000"/>
                </a:solidFill>
              </a:rPr>
              <a:t>Inklusion </a:t>
            </a:r>
            <a:r>
              <a:rPr lang="de-DE" sz="3200" dirty="0" smtClean="0"/>
              <a:t>durch zufallsausgewählte Bürgergruppen</a:t>
            </a:r>
            <a:br>
              <a:rPr lang="de-DE" sz="3200" dirty="0" smtClean="0"/>
            </a:br>
            <a:r>
              <a:rPr lang="de-DE" sz="3200" dirty="0" smtClean="0"/>
              <a:t>								      (Repräsentativität/ „Aleatorik“)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/>
              <a:t/>
            </a:r>
            <a:br>
              <a:rPr lang="de-DE" sz="800" dirty="0"/>
            </a:br>
            <a:endParaRPr lang="de-DE" sz="6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2224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Zukunftsfähige Partizipation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82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 smtClean="0">
                <a:solidFill>
                  <a:srgbClr val="C00000"/>
                </a:solidFill>
              </a:rPr>
              <a:t>*</a:t>
            </a:r>
            <a:r>
              <a:rPr lang="de-DE" sz="3200" dirty="0" smtClean="0"/>
              <a:t>  Kooperation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smtClean="0"/>
              <a:t>von </a:t>
            </a:r>
            <a:r>
              <a:rPr lang="de-DE" sz="3200" dirty="0" err="1" smtClean="0"/>
              <a:t>bürgerschaft</a:t>
            </a:r>
            <a:r>
              <a:rPr lang="de-DE" sz="3200" dirty="0" smtClean="0"/>
              <a:t> und politischer Leitung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/>
              <a:t/>
            </a:r>
            <a:br>
              <a:rPr lang="de-DE" sz="8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Inklusion durch zufallsausgewählte Bürgergruppen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/>
              <a:t/>
            </a:r>
            <a:br>
              <a:rPr lang="de-DE" sz="8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Verknüpfung von </a:t>
            </a:r>
            <a:r>
              <a:rPr lang="de-DE" sz="3200" dirty="0" smtClean="0">
                <a:solidFill>
                  <a:srgbClr val="C00000"/>
                </a:solidFill>
              </a:rPr>
              <a:t>Expertise und „Eigensinn“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										(„sozial robuste“ Planung)</a:t>
            </a:r>
            <a:endParaRPr lang="de-DE" sz="6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2224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Zukunftsfähige Partizipation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8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 smtClean="0">
                <a:solidFill>
                  <a:srgbClr val="C00000"/>
                </a:solidFill>
              </a:rPr>
              <a:t>*</a:t>
            </a:r>
            <a:r>
              <a:rPr lang="de-DE" sz="3200" dirty="0" smtClean="0"/>
              <a:t>  Kooperation</a:t>
            </a:r>
            <a:r>
              <a:rPr lang="de-DE" sz="3200" dirty="0" smtClean="0">
                <a:solidFill>
                  <a:srgbClr val="C00000"/>
                </a:solidFill>
              </a:rPr>
              <a:t> </a:t>
            </a:r>
            <a:r>
              <a:rPr lang="de-DE" sz="3200" dirty="0" smtClean="0"/>
              <a:t>von </a:t>
            </a:r>
            <a:r>
              <a:rPr lang="de-DE" sz="3200" dirty="0" err="1" smtClean="0"/>
              <a:t>bürgerschaft</a:t>
            </a:r>
            <a:r>
              <a:rPr lang="de-DE" sz="3200" dirty="0" smtClean="0"/>
              <a:t> und politischer Leitung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/>
              <a:t/>
            </a:r>
            <a:br>
              <a:rPr lang="de-DE" sz="8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Inklusion durch zufallsausgewählte Bürgergruppen</a:t>
            </a:r>
            <a:r>
              <a:rPr lang="de-DE" sz="800" dirty="0" smtClean="0"/>
              <a:t/>
            </a:r>
            <a:br>
              <a:rPr lang="de-DE" sz="800" dirty="0" smtClean="0"/>
            </a:br>
            <a:r>
              <a:rPr lang="de-DE" sz="800" dirty="0"/>
              <a:t/>
            </a:r>
            <a:br>
              <a:rPr lang="de-DE" sz="8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Verknüpfung von Expertise und „Eigensinn“</a:t>
            </a:r>
            <a:br>
              <a:rPr lang="de-DE" sz="3200" dirty="0" smtClean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>
                <a:solidFill>
                  <a:srgbClr val="C00000"/>
                </a:solidFill>
              </a:rPr>
              <a:t>Strukturierte</a:t>
            </a:r>
            <a:r>
              <a:rPr lang="de-DE" sz="3200" dirty="0" smtClean="0"/>
              <a:t> &amp; öffentliche Verfahren</a:t>
            </a:r>
            <a:endParaRPr lang="de-DE" sz="60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2224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Zukunftsfähige Partizipation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837398" y="539027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C00000"/>
                </a:solidFill>
              </a:rPr>
              <a:t>Wuppertals mobilitätsorientierter Bürger*Eigen*Sinn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8" name="AutoShape 4" descr="https://upload.wikimedia.org/wikipedia/commons/3/36/Wuppertal_kaiserwagen.jpg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6838" y="2612436"/>
            <a:ext cx="1209516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5389"/>
            <a:ext cx="4908299" cy="3664590"/>
          </a:xfrm>
          <a:prstGeom prst="rect">
            <a:avLst/>
          </a:prstGeom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50" y="1771059"/>
            <a:ext cx="7465410" cy="485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88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8572" y="5167562"/>
            <a:ext cx="3878981" cy="1600200"/>
          </a:xfrm>
        </p:spPr>
        <p:txBody>
          <a:bodyPr/>
          <a:lstStyle/>
          <a:p>
            <a:r>
              <a:rPr lang="de-DE" sz="2000" dirty="0" smtClean="0"/>
              <a:t>Bergisch-Märkische Eisenbahn</a:t>
            </a:r>
            <a:br>
              <a:rPr lang="de-DE" sz="2000" dirty="0" smtClean="0"/>
            </a:br>
            <a:r>
              <a:rPr lang="de-DE" sz="2000" dirty="0" smtClean="0"/>
              <a:t>1830</a:t>
            </a:r>
            <a:br>
              <a:rPr lang="de-DE" sz="2000" dirty="0" smtClean="0"/>
            </a:br>
            <a:r>
              <a:rPr lang="de-DE" sz="2000" dirty="0" smtClean="0"/>
              <a:t>1882 Preuss. Staatseisenbahn</a:t>
            </a:r>
            <a:endParaRPr lang="de-DE" sz="2000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2554"/>
            <a:ext cx="6318116" cy="324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platzhalter 3"/>
          <p:cNvSpPr txBox="1">
            <a:spLocks/>
          </p:cNvSpPr>
          <p:nvPr/>
        </p:nvSpPr>
        <p:spPr>
          <a:xfrm>
            <a:off x="0" y="1116538"/>
            <a:ext cx="12192000" cy="123203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ＭＳ Ｐゴシック" pitchFamily="85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b="1" dirty="0" smtClean="0">
                <a:solidFill>
                  <a:srgbClr val="C00000"/>
                </a:solidFill>
              </a:rPr>
              <a:t>Wuppertals mobilitätsorientierter Bürger*Eigen*Sinn</a:t>
            </a:r>
            <a:endParaRPr lang="de-DE" sz="3200" b="1" dirty="0">
              <a:solidFill>
                <a:srgbClr val="C000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262" y="1911643"/>
            <a:ext cx="7284179" cy="485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13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38" y="1251598"/>
            <a:ext cx="3844925" cy="217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490" y="1572656"/>
            <a:ext cx="3541013" cy="3046096"/>
          </a:xfrm>
          <a:prstGeom prst="rect">
            <a:avLst/>
          </a:prstGeom>
        </p:spPr>
      </p:pic>
      <p:pic>
        <p:nvPicPr>
          <p:cNvPr id="17" name="Picture 6" descr="http://www.blankenfelde-mahlow.de/media/custom/2407_1112_1_g.JPG?14400600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523" y="4302855"/>
            <a:ext cx="5589328" cy="203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://www.marcschulz.net/wp-content/uploads/2016/04/A419-400x14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482" y="1251598"/>
            <a:ext cx="38100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847" y="2298587"/>
            <a:ext cx="3631231" cy="2552701"/>
          </a:xfrm>
          <a:prstGeom prst="rect">
            <a:avLst/>
          </a:prstGeom>
        </p:spPr>
      </p:pic>
      <p:pic>
        <p:nvPicPr>
          <p:cNvPr id="20" name="Picture 2" descr="http://img.welt.de/img/staedtereisen/crop101927027/4419732377-ci3x2l-w540/seilbah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707" y="4320635"/>
            <a:ext cx="3691326" cy="246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600" y="3302532"/>
            <a:ext cx="3436205" cy="236315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3398" y="4702360"/>
            <a:ext cx="2895679" cy="205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656" y="5486399"/>
            <a:ext cx="3878981" cy="1600200"/>
          </a:xfrm>
        </p:spPr>
        <p:txBody>
          <a:bodyPr/>
          <a:lstStyle/>
          <a:p>
            <a:endParaRPr lang="de-DE" sz="2000" dirty="0">
              <a:solidFill>
                <a:srgbClr val="0B324C"/>
              </a:solidFill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0" y="1116538"/>
            <a:ext cx="12192000" cy="1232032"/>
          </a:xfrm>
          <a:prstGeom prst="rect">
            <a:avLst/>
          </a:prstGeom>
        </p:spPr>
        <p:txBody>
          <a:bodyPr/>
          <a:lstStyle>
            <a:lvl1pPr marL="457189" indent="-457189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ＭＳ Ｐゴシック" pitchFamily="85" charset="-128"/>
              </a:defRPr>
            </a:lvl1pPr>
            <a:lvl2pPr marL="990575" indent="-38099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523962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2133547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sz="3200" b="1" dirty="0" smtClean="0">
                <a:solidFill>
                  <a:srgbClr val="C00000"/>
                </a:solidFill>
              </a:rPr>
              <a:t>Wuppertals mobilitätsorientierter Bürger*Eigen*Sinn</a:t>
            </a:r>
            <a:endParaRPr lang="de-DE" sz="3200" b="1" dirty="0">
              <a:solidFill>
                <a:srgbClr val="C00000"/>
              </a:solidFill>
            </a:endParaRPr>
          </a:p>
        </p:txBody>
      </p:sp>
      <p:pic>
        <p:nvPicPr>
          <p:cNvPr id="7" name="Grafik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6387"/>
            <a:ext cx="12192000" cy="50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8" y="1674905"/>
            <a:ext cx="5549534" cy="347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701" y="3018419"/>
            <a:ext cx="54784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749" y="4594224"/>
            <a:ext cx="49704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5275" y="1749057"/>
            <a:ext cx="3976036" cy="236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837398" y="539027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C00000"/>
                </a:solidFill>
              </a:rPr>
              <a:t>Wuppertals mobilitätsorientierter Bürger*Eigen*Sinn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715" y="1838667"/>
            <a:ext cx="6742285" cy="342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 descr="https://upload.wikimedia.org/wikipedia/commons/3/36/Wuppertal_kaiserwagen.jpg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6838" y="2612436"/>
            <a:ext cx="1209516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8" y="1732558"/>
            <a:ext cx="4023360" cy="30038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73" y="3728435"/>
            <a:ext cx="4873616" cy="307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837398" y="539027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C00000"/>
                </a:solidFill>
              </a:rPr>
              <a:t>Wuppertals mobilitätsorientierter Bürger*Eigen*Sinn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28" y="4775306"/>
            <a:ext cx="3983043" cy="202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 descr="https://upload.wikimedia.org/wikipedia/commons/3/36/Wuppertal_kaiserwagen.jpg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6838" y="2612436"/>
            <a:ext cx="1209516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8" y="1645932"/>
            <a:ext cx="4023360" cy="30038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393" y="3751811"/>
            <a:ext cx="4873616" cy="3070103"/>
          </a:xfrm>
          <a:prstGeom prst="rect">
            <a:avLst/>
          </a:prstGeom>
        </p:spPr>
      </p:pic>
      <p:pic>
        <p:nvPicPr>
          <p:cNvPr id="11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39" y="1740300"/>
            <a:ext cx="7512611" cy="3976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91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837398" y="539027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C00000"/>
                </a:solidFill>
              </a:rPr>
              <a:t>Wuppertals mobilitätsorientierter Bürger*Eigen*Sinn</a:t>
            </a:r>
            <a:endParaRPr lang="de-DE" b="1" dirty="0">
              <a:solidFill>
                <a:srgbClr val="C00000"/>
              </a:solidFill>
            </a:endParaRPr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7928" y="4775306"/>
            <a:ext cx="3983043" cy="202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4" descr="https://upload.wikimedia.org/wikipedia/commons/3/36/Wuppertal_kaiserwagen.jpg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6838" y="2612436"/>
            <a:ext cx="1209516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8" y="1722932"/>
            <a:ext cx="4023360" cy="30038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73" y="3728435"/>
            <a:ext cx="4873616" cy="3070103"/>
          </a:xfrm>
          <a:prstGeom prst="rect">
            <a:avLst/>
          </a:prstGeom>
        </p:spPr>
      </p:pic>
      <p:pic>
        <p:nvPicPr>
          <p:cNvPr id="11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65" y="1722932"/>
            <a:ext cx="4717204" cy="249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ldergebnis für nordbahntras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484" y="1857457"/>
            <a:ext cx="4731869" cy="348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837398" y="539027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solidFill>
                  <a:srgbClr val="C00000"/>
                </a:solidFill>
              </a:rPr>
              <a:t>Wuppertals mobilitätsorientierter Bürger*Eigen*Sinn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8" name="AutoShape 4" descr="https://upload.wikimedia.org/wikipedia/commons/3/36/Wuppertal_kaiserwagen.jpg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96838" y="2612436"/>
            <a:ext cx="12095162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38" y="1722932"/>
            <a:ext cx="4023360" cy="300388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2" y="3722935"/>
            <a:ext cx="4873616" cy="3070103"/>
          </a:xfrm>
          <a:prstGeom prst="rect">
            <a:avLst/>
          </a:prstGeom>
        </p:spPr>
      </p:pic>
      <p:pic>
        <p:nvPicPr>
          <p:cNvPr id="11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165" y="1722932"/>
            <a:ext cx="4717204" cy="2496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Bildergebnis für nordbahntrass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8484" y="1857457"/>
            <a:ext cx="4731869" cy="3489097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596" y="4222935"/>
            <a:ext cx="3052323" cy="2561596"/>
          </a:xfrm>
          <a:prstGeom prst="rect">
            <a:avLst/>
          </a:prstGeom>
        </p:spPr>
      </p:pic>
      <p:pic>
        <p:nvPicPr>
          <p:cNvPr id="14" name="Grafi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494" y="2885223"/>
            <a:ext cx="7005104" cy="38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1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title"/>
          </p:nvPr>
        </p:nvSpPr>
        <p:spPr>
          <a:xfrm>
            <a:off x="-91440" y="2273693"/>
            <a:ext cx="12283440" cy="1362075"/>
          </a:xfrm>
        </p:spPr>
        <p:txBody>
          <a:bodyPr/>
          <a:lstStyle/>
          <a:p>
            <a:pPr algn="ctr"/>
            <a:r>
              <a:rPr lang="de-DE" dirty="0" smtClean="0">
                <a:solidFill>
                  <a:srgbClr val="C00000"/>
                </a:solidFill>
              </a:rPr>
              <a:t>Partizipationskultur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dirty="0" smtClean="0">
                <a:solidFill>
                  <a:srgbClr val="C00000"/>
                </a:solidFill>
              </a:rPr>
              <a:t>für eine zukunftsfähige Mobilität</a:t>
            </a:r>
            <a:br>
              <a:rPr lang="de-DE" dirty="0" smtClean="0">
                <a:solidFill>
                  <a:srgbClr val="C00000"/>
                </a:solidFill>
              </a:rPr>
            </a:br>
            <a:r>
              <a:rPr lang="de-DE" sz="1400" dirty="0" smtClean="0">
                <a:solidFill>
                  <a:srgbClr val="C00000"/>
                </a:solidFill>
              </a:rPr>
              <a:t/>
            </a:r>
            <a:br>
              <a:rPr lang="de-DE" sz="1400" dirty="0" smtClean="0">
                <a:solidFill>
                  <a:srgbClr val="C00000"/>
                </a:solidFill>
              </a:rPr>
            </a:br>
            <a:r>
              <a:rPr lang="de-DE" sz="4000" dirty="0" smtClean="0"/>
              <a:t>Anforderungen und Erfahrungen</a:t>
            </a:r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4281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97" y="1064022"/>
            <a:ext cx="4284245" cy="535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27" y="1319791"/>
            <a:ext cx="4141091" cy="376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6" y="1144649"/>
            <a:ext cx="4211002" cy="562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9181189" y="5348546"/>
            <a:ext cx="36021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600" b="1" dirty="0">
                <a:solidFill>
                  <a:srgbClr val="C00000"/>
                </a:solidFill>
              </a:rPr>
              <a:t>Bürgerbegehren &amp; </a:t>
            </a:r>
            <a:r>
              <a:rPr lang="de-DE" sz="1600" b="1" dirty="0" smtClean="0">
                <a:solidFill>
                  <a:srgbClr val="C00000"/>
                </a:solidFill>
              </a:rPr>
              <a:t/>
            </a:r>
            <a:br>
              <a:rPr lang="de-DE" sz="1600" b="1" dirty="0" smtClean="0">
                <a:solidFill>
                  <a:srgbClr val="C00000"/>
                </a:solidFill>
              </a:rPr>
            </a:br>
            <a:r>
              <a:rPr lang="de-DE" sz="1600" b="1" dirty="0" smtClean="0">
                <a:solidFill>
                  <a:srgbClr val="C00000"/>
                </a:solidFill>
              </a:rPr>
              <a:t>Bürgerentscheide</a:t>
            </a:r>
            <a:r>
              <a:rPr lang="de-DE" sz="1600" b="1" dirty="0">
                <a:solidFill>
                  <a:srgbClr val="C00000"/>
                </a:solidFill>
              </a:rPr>
              <a:t/>
            </a:r>
            <a:br>
              <a:rPr lang="de-DE" sz="1600" b="1" dirty="0">
                <a:solidFill>
                  <a:srgbClr val="C00000"/>
                </a:solidFill>
              </a:rPr>
            </a:br>
            <a:r>
              <a:rPr lang="de-DE" sz="1600" b="1" dirty="0">
                <a:solidFill>
                  <a:srgbClr val="4F8D67"/>
                </a:solidFill>
              </a:rPr>
              <a:t>Zeitmagazin 49‘2010/ </a:t>
            </a:r>
            <a:br>
              <a:rPr lang="de-DE" sz="1600" b="1" dirty="0">
                <a:solidFill>
                  <a:srgbClr val="4F8D67"/>
                </a:solidFill>
              </a:rPr>
            </a:br>
            <a:r>
              <a:rPr lang="de-DE" sz="1600" b="1" dirty="0">
                <a:solidFill>
                  <a:srgbClr val="C00000"/>
                </a:solidFill>
              </a:rPr>
              <a:t>Datenbank </a:t>
            </a:r>
            <a:r>
              <a:rPr lang="de-DE" sz="1600" b="1" dirty="0" smtClean="0">
                <a:solidFill>
                  <a:srgbClr val="C00000"/>
                </a:solidFill>
              </a:rPr>
              <a:t>Bürgerbegehren</a:t>
            </a:r>
            <a:br>
              <a:rPr lang="de-DE" sz="1600" b="1" dirty="0" smtClean="0">
                <a:solidFill>
                  <a:srgbClr val="C00000"/>
                </a:solidFill>
              </a:rPr>
            </a:br>
            <a:r>
              <a:rPr lang="de-DE" sz="1600" b="1" dirty="0" smtClean="0">
                <a:solidFill>
                  <a:srgbClr val="C00000"/>
                </a:solidFill>
              </a:rPr>
              <a:t>IDPF</a:t>
            </a:r>
            <a:endParaRPr lang="de-DE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3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3437477"/>
            <a:ext cx="11277600" cy="1362075"/>
          </a:xfrm>
        </p:spPr>
        <p:txBody>
          <a:bodyPr/>
          <a:lstStyle/>
          <a:p>
            <a:pPr>
              <a:defRPr/>
            </a:pP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in allen </a:t>
            </a: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Regionen (bundesweit/ europaweit)</a:t>
            </a:r>
            <a:r>
              <a:rPr lang="de-DE" sz="5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5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			für &amp; gegen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alle Formen der Mobilität</a:t>
            </a:r>
            <a:b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				  von </a:t>
            </a: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>allen 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politischen Orientierungen</a:t>
            </a:r>
            <a: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3000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914400" y="1463041"/>
            <a:ext cx="10363200" cy="1299410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Partizipationsbegehren </a:t>
            </a:r>
            <a:endParaRPr lang="de-DE" sz="4800" b="1" dirty="0">
              <a:solidFill>
                <a:srgbClr val="C00000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9625" y="3416011"/>
            <a:ext cx="1831947" cy="60235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" name="Pfeil nach rechts 8"/>
          <p:cNvSpPr/>
          <p:nvPr/>
        </p:nvSpPr>
        <p:spPr>
          <a:xfrm>
            <a:off x="1712775" y="5322500"/>
            <a:ext cx="1831947" cy="60235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Pfeil nach rechts 9"/>
          <p:cNvSpPr/>
          <p:nvPr/>
        </p:nvSpPr>
        <p:spPr>
          <a:xfrm>
            <a:off x="763019" y="4395790"/>
            <a:ext cx="1831947" cy="602355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5794408" y="2156059"/>
            <a:ext cx="832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smtClean="0"/>
              <a:t>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6868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6392" y="2897205"/>
            <a:ext cx="11585608" cy="1902348"/>
          </a:xfrm>
        </p:spPr>
        <p:txBody>
          <a:bodyPr/>
          <a:lstStyle/>
          <a:p>
            <a:r>
              <a:rPr lang="de-DE" sz="6000" dirty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Die Stadt als </a:t>
            </a:r>
            <a:r>
              <a:rPr lang="de-DE" sz="3200" dirty="0" smtClean="0">
                <a:solidFill>
                  <a:srgbClr val="C00000"/>
                </a:solidFill>
              </a:rPr>
              <a:t>Lebensraum</a:t>
            </a:r>
            <a:r>
              <a:rPr lang="de-DE" sz="3200" dirty="0" smtClean="0"/>
              <a:t> („Recht auf Stadt“)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/>
              <a:t/>
            </a:r>
            <a:br>
              <a:rPr lang="de-DE" sz="1400" dirty="0"/>
            </a:br>
            <a:endParaRPr lang="de-DE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4919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Urbane Partizipation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6392" y="2897205"/>
            <a:ext cx="11585608" cy="1902348"/>
          </a:xfrm>
        </p:spPr>
        <p:txBody>
          <a:bodyPr/>
          <a:lstStyle/>
          <a:p>
            <a:r>
              <a:rPr lang="de-DE" sz="6000" dirty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Die Stadt als Lebensraum („Recht auf Stadt“)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/>
              <a:t/>
            </a:r>
            <a:br>
              <a:rPr lang="de-DE" sz="14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Der </a:t>
            </a:r>
            <a:r>
              <a:rPr lang="de-DE" sz="3200" dirty="0" smtClean="0">
                <a:solidFill>
                  <a:srgbClr val="C00000"/>
                </a:solidFill>
              </a:rPr>
              <a:t>„Eigensinn“</a:t>
            </a:r>
            <a:r>
              <a:rPr lang="de-DE" sz="3200" dirty="0" smtClean="0"/>
              <a:t> jeder einzelnen Stadt („Pulsschlag“)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/>
              <a:t/>
            </a:r>
            <a:br>
              <a:rPr lang="de-DE" sz="1400" dirty="0"/>
            </a:br>
            <a:endParaRPr lang="de-DE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4919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Urbane Partizipation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06392" y="2897205"/>
            <a:ext cx="11585608" cy="1902348"/>
          </a:xfrm>
        </p:spPr>
        <p:txBody>
          <a:bodyPr/>
          <a:lstStyle/>
          <a:p>
            <a:r>
              <a:rPr lang="de-DE" sz="6000" dirty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Die Stadt als Lebensraum („Recht auf Stadt“)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/>
              <a:t/>
            </a:r>
            <a:br>
              <a:rPr lang="de-DE" sz="14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Der „Eigensinn“ jeder einzelnen Stadt („Pulsschlag“)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/>
              <a:t/>
            </a:r>
            <a:br>
              <a:rPr lang="de-DE" sz="1400" dirty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/>
              <a:t>Der </a:t>
            </a:r>
            <a:r>
              <a:rPr lang="de-DE" sz="3200" dirty="0" smtClean="0">
                <a:solidFill>
                  <a:srgbClr val="C00000"/>
                </a:solidFill>
              </a:rPr>
              <a:t>„Gemeinsinn“</a:t>
            </a:r>
            <a:r>
              <a:rPr lang="de-DE" sz="3200" dirty="0" smtClean="0"/>
              <a:t> der Kommune („Inklusion“)</a:t>
            </a:r>
            <a:endParaRPr lang="de-DE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4919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Urbane Partizipation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9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>
                <a:solidFill>
                  <a:srgbClr val="C00000"/>
                </a:solidFill>
              </a:rPr>
              <a:t>* </a:t>
            </a:r>
            <a:r>
              <a:rPr lang="de-DE" sz="3200" dirty="0" err="1" smtClean="0">
                <a:solidFill>
                  <a:srgbClr val="C00000"/>
                </a:solidFill>
              </a:rPr>
              <a:t>erosion</a:t>
            </a:r>
            <a:r>
              <a:rPr lang="de-DE" sz="3200" dirty="0" smtClean="0"/>
              <a:t> der konventionellen Politik („Verdrossenheit“)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endParaRPr lang="de-DE" sz="32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914400" y="1222417"/>
            <a:ext cx="10363200" cy="1232032"/>
          </a:xfrm>
        </p:spPr>
        <p:txBody>
          <a:bodyPr/>
          <a:lstStyle/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Reale Partizipationskultur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1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96253" y="2608448"/>
            <a:ext cx="12095747" cy="1902348"/>
          </a:xfrm>
        </p:spPr>
        <p:txBody>
          <a:bodyPr/>
          <a:lstStyle/>
          <a:p>
            <a:r>
              <a:rPr lang="de-DE" sz="6000" dirty="0">
                <a:solidFill>
                  <a:srgbClr val="C00000"/>
                </a:solidFill>
              </a:rPr>
              <a:t>* </a:t>
            </a:r>
            <a:r>
              <a:rPr lang="de-DE" sz="3200" dirty="0" err="1" smtClean="0"/>
              <a:t>erosion</a:t>
            </a:r>
            <a:r>
              <a:rPr lang="de-DE" sz="3200" dirty="0" smtClean="0"/>
              <a:t> der konventionellen Politik („Verdrossenheit“)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6000" dirty="0" smtClean="0">
                <a:solidFill>
                  <a:srgbClr val="C00000"/>
                </a:solidFill>
              </a:rPr>
              <a:t>* </a:t>
            </a:r>
            <a:r>
              <a:rPr lang="de-DE" sz="3200" dirty="0" smtClean="0">
                <a:solidFill>
                  <a:srgbClr val="C00000"/>
                </a:solidFill>
              </a:rPr>
              <a:t>Ausstieg</a:t>
            </a:r>
            <a:r>
              <a:rPr lang="de-DE" sz="3200" dirty="0" smtClean="0"/>
              <a:t> ganzer Stadtteile aus der Beteiligung (Exklusion)</a:t>
            </a:r>
            <a:endParaRPr lang="de-DE" sz="3200" dirty="0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1058777" y="5124611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4800" b="1" dirty="0">
              <a:solidFill>
                <a:srgbClr val="C00000"/>
              </a:solidFill>
            </a:endParaRPr>
          </a:p>
        </p:txBody>
      </p:sp>
      <p:sp>
        <p:nvSpPr>
          <p:cNvPr id="6" name="Textplatzhalter 3"/>
          <p:cNvSpPr txBox="1">
            <a:spLocks/>
          </p:cNvSpPr>
          <p:nvPr/>
        </p:nvSpPr>
        <p:spPr>
          <a:xfrm>
            <a:off x="1066800" y="1070121"/>
            <a:ext cx="10363200" cy="1232032"/>
          </a:xfrm>
          <a:prstGeom prst="rect">
            <a:avLst/>
          </a:prstGeom>
        </p:spPr>
        <p:txBody>
          <a:bodyPr anchor="b"/>
          <a:lstStyle>
            <a:lvl1pPr marL="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bg1">
                    <a:lumMod val="75000"/>
                    <a:lumOff val="25000"/>
                  </a:schemeClr>
                </a:solidFill>
                <a:latin typeface="+mn-lt"/>
                <a:ea typeface="ＭＳ Ｐゴシック" pitchFamily="85" charset="-128"/>
                <a:cs typeface="Arial"/>
              </a:defRPr>
            </a:lvl1pPr>
            <a:lvl2pPr marL="609585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2pPr>
            <a:lvl3pPr marL="1219170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33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3pPr>
            <a:lvl4pPr marL="1828754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4pPr>
            <a:lvl5pPr marL="2438339" indent="0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67" kern="1200">
                <a:solidFill>
                  <a:schemeClr val="tx1"/>
                </a:solidFill>
                <a:latin typeface="+mn-lt"/>
                <a:ea typeface="ＭＳ Ｐゴシック" pitchFamily="85" charset="-128"/>
                <a:cs typeface="+mn-cs"/>
              </a:defRPr>
            </a:lvl5pPr>
            <a:lvl6pPr marL="3047924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85" rtl="0" eaLnBrk="1" latinLnBrk="0" hangingPunct="1">
              <a:spcBef>
                <a:spcPct val="2000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800" b="1" dirty="0" smtClean="0">
                <a:solidFill>
                  <a:srgbClr val="C00000"/>
                </a:solidFill>
              </a:rPr>
              <a:t>Reale Partizipationskultur</a:t>
            </a:r>
            <a:endParaRPr lang="de-DE" sz="4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4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sign1">
  <a:themeElements>
    <a:clrScheme name="Bla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sign1" id="{338EFDCA-8CCC-7B46-8510-23994FABE037}" vid="{9D873CEE-C6EE-6D47-B1E4-405B22157D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Design1</Template>
  <TotalTime>0</TotalTime>
  <Words>157</Words>
  <Application>Microsoft Office PowerPoint</Application>
  <PresentationFormat>Breitbild</PresentationFormat>
  <Paragraphs>59</Paragraphs>
  <Slides>25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31" baseType="lpstr">
      <vt:lpstr>MS PGothic</vt:lpstr>
      <vt:lpstr>Arial</vt:lpstr>
      <vt:lpstr>Calibri</vt:lpstr>
      <vt:lpstr>Cambria</vt:lpstr>
      <vt:lpstr>Wingdings</vt:lpstr>
      <vt:lpstr>Design1</vt:lpstr>
      <vt:lpstr>Partizipationskultur für eine zukunftsfähige Mobilität  Anforderungen und Erfahrungen</vt:lpstr>
      <vt:lpstr>PowerPoint-Präsentation</vt:lpstr>
      <vt:lpstr>PowerPoint-Präsentation</vt:lpstr>
      <vt:lpstr>    in allen Regionen (bundesweit/ europaweit)     für &amp; gegen alle Formen der Mobilität        von allen politischen Orientierungen </vt:lpstr>
      <vt:lpstr>* Die Stadt als Lebensraum („Recht auf Stadt“)  </vt:lpstr>
      <vt:lpstr>* Die Stadt als Lebensraum („Recht auf Stadt“)  * Der „Eigensinn“ jeder einzelnen Stadt („Pulsschlag“)  </vt:lpstr>
      <vt:lpstr>* Die Stadt als Lebensraum („Recht auf Stadt“)  * Der „Eigensinn“ jeder einzelnen Stadt („Pulsschlag“)  * Der „Gemeinsinn“ der Kommune („Inklusion“)</vt:lpstr>
      <vt:lpstr>* erosion der konventionellen Politik („Verdrossenheit“) </vt:lpstr>
      <vt:lpstr>* erosion der konventionellen Politik („Verdrossenheit“) * Ausstieg ganzer Stadtteile aus der Beteiligung (Exklusion)</vt:lpstr>
      <vt:lpstr>* erosion der konventionellen Politik („Verdrossenheit“) * Ausstieg ganzer Stadtteile aus der Beteiligung (Exklusion) * Selbstorganisation ressourcenstarker Engagierter</vt:lpstr>
      <vt:lpstr>* erosion der konventionellen Politik („Verdrossenheit“) * Ausstieg ganzer Stadtteile aus der Beteiligung (Exklusion) * Selbstorganisation ressourcenstarker Engagierter  Jede Parallelgesellschaft ist wichtig / Keine ist alleine</vt:lpstr>
      <vt:lpstr>*  Kooperation von bürgerschaft und politischer Leitung              („Mitwirkungsgesellschaft“/ „4. gewalt“) </vt:lpstr>
      <vt:lpstr>Ansprüche an die „Partizipationskultur“ [Bürgerumfrage in 27 dt. Kommunen :„Repräsentative oder vielfältige Demokratie“ Bertelsmann/StaatsMin. BaWü 2014]</vt:lpstr>
      <vt:lpstr>Ansprüche an die „Partizipationskultur“ [Bürgerumfrage in 27 dt. Kommunen :„Repräsentative oder vielfältige Demokratie“ Bertelsmann/StaatsMin. BaWü 2014]</vt:lpstr>
      <vt:lpstr>*  Kooperation von bürgerschaft und politischer Leitung  * Inklusion durch zufallsausgewählte Bürgergruppen               (Repräsentativität/ „Aleatorik“)  </vt:lpstr>
      <vt:lpstr>*  Kooperation von bürgerschaft und politischer Leitung  * Inklusion durch zufallsausgewählte Bürgergruppen  * Verknüpfung von Expertise und „Eigensinn“           („sozial robuste“ Planung)</vt:lpstr>
      <vt:lpstr>*  Kooperation von bürgerschaft und politischer Leitung  * Inklusion durch zufallsausgewählte Bürgergruppen  * Verknüpfung von Expertise und „Eigensinn“ * Strukturierte &amp; öffentliche Verfahren</vt:lpstr>
      <vt:lpstr>PowerPoint-Präsentation</vt:lpstr>
      <vt:lpstr>Bergisch-Märkische Eisenbahn 1830 1882 Preuss. Staatseisenbahn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Partizipationskultur für eine zukunftsfähige Mobilität  Anforderungen und Erfahrungen</vt:lpstr>
    </vt:vector>
  </TitlesOfParts>
  <Manager/>
  <Company>IDPF, Bergische Universität Wuppertal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Musterpräsentation</dc:title>
  <dc:subject/>
  <dc:creator>lietzmann</dc:creator>
  <cp:keywords/>
  <dc:description/>
  <cp:lastModifiedBy>lietzmann</cp:lastModifiedBy>
  <cp:revision>31</cp:revision>
  <dcterms:created xsi:type="dcterms:W3CDTF">2016-02-03T05:15:13Z</dcterms:created>
  <dcterms:modified xsi:type="dcterms:W3CDTF">2016-05-18T11:30:00Z</dcterms:modified>
  <cp:category/>
</cp:coreProperties>
</file>